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78"/>
  </p:notesMasterIdLst>
  <p:sldIdLst>
    <p:sldId id="377" r:id="rId2"/>
    <p:sldId id="257" r:id="rId3"/>
    <p:sldId id="378" r:id="rId4"/>
    <p:sldId id="397" r:id="rId5"/>
    <p:sldId id="398" r:id="rId6"/>
    <p:sldId id="412" r:id="rId7"/>
    <p:sldId id="380" r:id="rId8"/>
    <p:sldId id="261" r:id="rId9"/>
    <p:sldId id="342" r:id="rId10"/>
    <p:sldId id="343" r:id="rId11"/>
    <p:sldId id="337" r:id="rId12"/>
    <p:sldId id="345" r:id="rId13"/>
    <p:sldId id="339" r:id="rId14"/>
    <p:sldId id="340" r:id="rId15"/>
    <p:sldId id="341" r:id="rId16"/>
    <p:sldId id="382" r:id="rId17"/>
    <p:sldId id="264" r:id="rId18"/>
    <p:sldId id="263" r:id="rId19"/>
    <p:sldId id="346" r:id="rId20"/>
    <p:sldId id="277" r:id="rId21"/>
    <p:sldId id="381" r:id="rId22"/>
    <p:sldId id="383" r:id="rId23"/>
    <p:sldId id="287" r:id="rId24"/>
    <p:sldId id="415" r:id="rId25"/>
    <p:sldId id="347" r:id="rId26"/>
    <p:sldId id="348" r:id="rId27"/>
    <p:sldId id="349" r:id="rId28"/>
    <p:sldId id="414" r:id="rId29"/>
    <p:sldId id="350" r:id="rId30"/>
    <p:sldId id="351" r:id="rId31"/>
    <p:sldId id="289" r:id="rId32"/>
    <p:sldId id="417" r:id="rId33"/>
    <p:sldId id="352" r:id="rId34"/>
    <p:sldId id="416" r:id="rId35"/>
    <p:sldId id="399" r:id="rId36"/>
    <p:sldId id="384" r:id="rId37"/>
    <p:sldId id="368" r:id="rId38"/>
    <p:sldId id="413" r:id="rId39"/>
    <p:sldId id="369" r:id="rId40"/>
    <p:sldId id="370" r:id="rId41"/>
    <p:sldId id="385" r:id="rId42"/>
    <p:sldId id="354" r:id="rId43"/>
    <p:sldId id="358" r:id="rId44"/>
    <p:sldId id="359" r:id="rId45"/>
    <p:sldId id="357" r:id="rId46"/>
    <p:sldId id="418" r:id="rId47"/>
    <p:sldId id="386" r:id="rId48"/>
    <p:sldId id="303" r:id="rId49"/>
    <p:sldId id="304" r:id="rId50"/>
    <p:sldId id="388" r:id="rId51"/>
    <p:sldId id="375" r:id="rId52"/>
    <p:sldId id="403" r:id="rId53"/>
    <p:sldId id="407" r:id="rId54"/>
    <p:sldId id="306" r:id="rId55"/>
    <p:sldId id="307" r:id="rId56"/>
    <p:sldId id="400" r:id="rId57"/>
    <p:sldId id="393" r:id="rId58"/>
    <p:sldId id="361" r:id="rId59"/>
    <p:sldId id="372" r:id="rId60"/>
    <p:sldId id="404" r:id="rId61"/>
    <p:sldId id="371" r:id="rId62"/>
    <p:sldId id="373" r:id="rId63"/>
    <p:sldId id="374" r:id="rId64"/>
    <p:sldId id="401" r:id="rId65"/>
    <p:sldId id="390" r:id="rId66"/>
    <p:sldId id="405" r:id="rId67"/>
    <p:sldId id="409" r:id="rId68"/>
    <p:sldId id="411" r:id="rId69"/>
    <p:sldId id="391" r:id="rId70"/>
    <p:sldId id="392" r:id="rId71"/>
    <p:sldId id="322" r:id="rId72"/>
    <p:sldId id="395" r:id="rId73"/>
    <p:sldId id="394" r:id="rId74"/>
    <p:sldId id="420" r:id="rId75"/>
    <p:sldId id="419" r:id="rId76"/>
    <p:sldId id="421" r:id="rId77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  <p:embeddedFont>
      <p:font typeface="Cambria" panose="02040503050406030204" pitchFamily="18" charset="0"/>
      <p:regular r:id="rId86"/>
      <p:bold r:id="rId87"/>
      <p:italic r:id="rId88"/>
      <p:boldItalic r:id="rId89"/>
    </p:embeddedFont>
    <p:embeddedFont>
      <p:font typeface="Mongolian Baiti" panose="03000500000000000000" pitchFamily="66" charset="0"/>
      <p:regular r:id="rId90"/>
    </p:embeddedFont>
    <p:embeddedFont>
      <p:font typeface="SimSun" panose="02010600030101010101" pitchFamily="2" charset="-122"/>
      <p:regular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thaibao07@gmail.com" initials="h" lastIdx="1" clrIdx="0">
    <p:extLst>
      <p:ext uri="{19B8F6BF-5375-455C-9EA6-DF929625EA0E}">
        <p15:presenceInfo xmlns:p15="http://schemas.microsoft.com/office/powerpoint/2012/main" userId="huynhthaibao07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1624AA"/>
    <a:srgbClr val="CC0099"/>
    <a:srgbClr val="F0C9F7"/>
    <a:srgbClr val="E08EEE"/>
    <a:srgbClr val="EBB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 autoAdjust="0"/>
    <p:restoredTop sz="90844" autoAdjust="0"/>
  </p:normalViewPr>
  <p:slideViewPr>
    <p:cSldViewPr snapToGrid="0">
      <p:cViewPr varScale="1">
        <p:scale>
          <a:sx n="130" d="100"/>
          <a:sy n="130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413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152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3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0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97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08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36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7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18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600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824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4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97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43615ec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43615ec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50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112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74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366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15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721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7520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543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09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5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27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763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62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55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Port of internal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ClusterIP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clusterIP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&gt;:1234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Target Port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Target port is the port on the POD where the service is running.</a:t>
            </a:r>
          </a:p>
          <a:p>
            <a:pPr fontAlgn="base"/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Nodeport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Node port is the port on host (used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along with external IP)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externalIP_of_node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&gt;:33569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053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7544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26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3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6471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9434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848b8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848b8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both the Deployment and Pod are labeled with app:nginx,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replicaset definition targets them with simple selectors matching the key-value pairs of both app:nginx and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0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28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3848b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3848b8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 are a bit more advanced allowing you to match against possible values and use some boolean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subset of objects support these set-based selectors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587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240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3848b8c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3848b8c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Empty</a:t>
            </a:r>
            <a:r>
              <a:rPr lang="en-US" baseline="0" dirty="0"/>
              <a:t>Dir: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 empty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Pod is removed from a node for any reason, the data in the </a:t>
            </a:r>
            <a:r>
              <a:rPr lang="en-US" dirty="0"/>
              <a:t>emptyDir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deleted forever.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652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can get a little confusing here, big thing to note: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volume in a pod definition is tied to the pods lifecycle, it dies when the pod dies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 is a cluster-wise resource, usually some external storage system.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PVC maps to a request for storage from a PV or StorageClass.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05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229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3848b8c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3848b8c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7211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064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967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3848b8c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3848b8c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right is a confgmap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right is a secret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left passes it to a volume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middle injects it as an env var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544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72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7b1a1e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7b1a1e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900" b="1" dirty="0"/>
              <a:t>ServiceAccount- </a:t>
            </a:r>
            <a:r>
              <a:rPr lang="en-US" dirty="0"/>
              <a:t>ServiceAccounts provide a consumable identity for pods or external services that interact with the cluster directly and are scoped to namespaces.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521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big thing to note in this diagram - In most deployments, all of these services themselves run in as containers outside of kubelet.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095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659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3848b8c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3848b8c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specifying a role and not a clusterrole, you must specify a namespace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clusterrole can perform get/list/watch on services, endpoints and pods in the core apiGroup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708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3848b8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3848b8c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for the most part should be self explanatory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713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0025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74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4036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0183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9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77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219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2131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416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1681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8573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73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6330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33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9760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84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90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848b8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848b8c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08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74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822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3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82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3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2997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74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895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77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39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615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Kết quả hình ảnh cho thanks for your listeni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821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925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52287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063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5435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19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4405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096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4AFE-4335-467E-BFE4-F3310A2943B1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940040" y="4860480"/>
            <a:ext cx="1203960" cy="2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3" name="Picture 19" descr="346041.jpg">
            <a:extLst>
              <a:ext uri="{FF2B5EF4-FFF2-40B4-BE49-F238E27FC236}">
                <a16:creationId xmlns:a16="http://schemas.microsoft.com/office/drawing/2014/main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4" y="3371467"/>
            <a:ext cx="1125605" cy="979458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:a16="http://schemas.microsoft.com/office/drawing/2014/main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612" y="2382395"/>
            <a:ext cx="2847008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1360" b="1" dirty="0">
                <a:ea typeface="SimSun" panose="02010600030101010101" pitchFamily="2" charset="-122"/>
              </a:rPr>
              <a:t>BAO HUYNH</a:t>
            </a:r>
            <a:r>
              <a:rPr lang="en-US" altLang="zh-CN" sz="1360" b="1" dirty="0"/>
              <a:t> </a:t>
            </a:r>
          </a:p>
          <a:p>
            <a:pPr algn="ctr" eaLnBrk="1" hangingPunct="1"/>
            <a:r>
              <a:rPr lang="en-US" altLang="zh-CN" sz="1360" b="1" dirty="0">
                <a:ea typeface="SimSun" panose="02010600030101010101" pitchFamily="2" charset="-122"/>
              </a:rPr>
              <a:t>10/10/2018</a:t>
            </a:r>
            <a:endParaRPr lang="zh-CN" altLang="en-AU" sz="1360" b="1" dirty="0">
              <a:latin typeface="SimSun"/>
              <a:ea typeface="SimSun" panose="02010600030101010101" pitchFamily="2" charset="-122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90" y="744593"/>
            <a:ext cx="6602679" cy="1327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70953" tIns="35477" rIns="70953" bIns="35477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81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624AA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KUBERNETES </a:t>
            </a:r>
          </a:p>
          <a:p>
            <a:pPr algn="ctr" eaLnBrk="1" hangingPunct="1">
              <a:defRPr/>
            </a:pPr>
            <a:r>
              <a:rPr lang="en-US" altLang="en-US" sz="4081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From Container to </a:t>
            </a:r>
            <a:r>
              <a:rPr lang="en-US" altLang="en-US" sz="4081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CaaS</a:t>
            </a:r>
            <a:endParaRPr lang="en-US" altLang="en-US" sz="4081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040771" y="-98270"/>
            <a:ext cx="207338" cy="2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2201" tIns="31101" rIns="62201" bIns="31101" numCol="1" anchor="t" anchorCtr="0" compatLnSpc="1">
            <a:prstTxWarp prst="textNoShape">
              <a:avLst/>
            </a:prstTxWarp>
          </a:bodyPr>
          <a:lstStyle/>
          <a:p>
            <a:endParaRPr lang="en-US" sz="952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24" y="3350163"/>
            <a:ext cx="1216590" cy="10091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oc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46" y="3367688"/>
            <a:ext cx="1213660" cy="100454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09" y="3367688"/>
            <a:ext cx="1044890" cy="987017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122" name="Picture 2" descr="Image result for kubernet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3353944"/>
            <a:ext cx="1000761" cy="100076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0" y="3350163"/>
            <a:ext cx="996280" cy="99628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73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73" y="652591"/>
            <a:ext cx="5810250" cy="401955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8184" y="3450367"/>
            <a:ext cx="556877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r>
              <a:rPr lang="en-US" sz="50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CU-BÉ NÉ-</a:t>
            </a:r>
            <a:r>
              <a:rPr lang="en-US" sz="5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ĐỊ</a:t>
            </a:r>
            <a:r>
              <a:rPr lang="en-US" sz="50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T </a:t>
            </a:r>
            <a:r>
              <a:rPr lang="en-US" sz="70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</a:p>
        </p:txBody>
      </p:sp>
      <p:pic>
        <p:nvPicPr>
          <p:cNvPr id="6" name="Picture 4" descr="File:Challenge-Accept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74" y="3874946"/>
            <a:ext cx="2029686" cy="12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19" y="943258"/>
            <a:ext cx="7111561" cy="368064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</p:spTree>
    <p:extLst>
      <p:ext uri="{BB962C8B-B14F-4D97-AF65-F5344CB8AC3E}">
        <p14:creationId xmlns:p14="http://schemas.microsoft.com/office/powerpoint/2010/main" val="419906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is Kubernet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96" y="725840"/>
            <a:ext cx="6672648" cy="43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</p:spTree>
    <p:extLst>
      <p:ext uri="{BB962C8B-B14F-4D97-AF65-F5344CB8AC3E}">
        <p14:creationId xmlns:p14="http://schemas.microsoft.com/office/powerpoint/2010/main" val="91724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847120" y="3792950"/>
            <a:ext cx="344214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251780" y="881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ssh root@VM1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ssh root@VM2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</p:spTree>
    <p:extLst>
      <p:ext uri="{BB962C8B-B14F-4D97-AF65-F5344CB8AC3E}">
        <p14:creationId xmlns:p14="http://schemas.microsoft.com/office/powerpoint/2010/main" val="249039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0" y="252807"/>
            <a:ext cx="6787794" cy="413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loody hell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2" y="828240"/>
            <a:ext cx="3529038" cy="26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</a:p>
        </p:txBody>
      </p:sp>
      <p:pic>
        <p:nvPicPr>
          <p:cNvPr id="6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78" y="1222928"/>
            <a:ext cx="1016578" cy="101657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7" y="1190400"/>
            <a:ext cx="1049105" cy="10491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259" y="1214875"/>
            <a:ext cx="85549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Deployment/Provision one or </a:t>
            </a:r>
            <a:r>
              <a:rPr lang="en-US" sz="2500" b="1" dirty="0"/>
              <a:t>multiple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/>
              <a:t>Replicas</a:t>
            </a:r>
            <a:r>
              <a:rPr lang="en-US" sz="2500" dirty="0"/>
              <a:t> of containers on </a:t>
            </a:r>
            <a:r>
              <a:rPr lang="en-US" sz="2500" b="1" dirty="0" err="1"/>
              <a:t>multihost</a:t>
            </a:r>
            <a:endParaRPr lang="en-US" sz="2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Data volumes for persistent</a:t>
            </a:r>
            <a:r>
              <a:rPr lang="en-US" sz="2500" b="1" dirty="0"/>
              <a:t> storage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/>
              <a:t>Multihost </a:t>
            </a:r>
            <a:r>
              <a:rPr lang="en-US" sz="2500" b="1" dirty="0"/>
              <a:t>Overlay</a:t>
            </a:r>
            <a:r>
              <a:rPr lang="en-US" sz="2500" dirty="0"/>
              <a:t> </a:t>
            </a:r>
            <a:r>
              <a:rPr lang="en-US" sz="2500" b="1" dirty="0"/>
              <a:t>networking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/>
              <a:t>……..</a:t>
            </a:r>
          </a:p>
        </p:txBody>
      </p:sp>
      <p:sp>
        <p:nvSpPr>
          <p:cNvPr id="4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</p:spTree>
    <p:extLst>
      <p:ext uri="{BB962C8B-B14F-4D97-AF65-F5344CB8AC3E}">
        <p14:creationId xmlns:p14="http://schemas.microsoft.com/office/powerpoint/2010/main" val="144744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Worker node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Additional Services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1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48" y="487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9389148" y="416968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Master (Control plane for Kubernetes)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405921" y="1296491"/>
            <a:ext cx="5632414" cy="341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kube-API Server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gatekeeper to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handle HTTP request 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between control plan &amp; workers.</a:t>
            </a:r>
          </a:p>
          <a:p>
            <a:pPr marL="285750" indent="-2857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kube-S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cheduler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evaluates workload and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place it on a matching resource</a:t>
            </a:r>
          </a:p>
          <a:p>
            <a:pPr marL="285750" indent="-285750"/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kube-Cluster controller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manages all core component control loops: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Monitors the cluster state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via the apiserver 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Steers the cluster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towards the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desired state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cloud-provider (AWS, GCP, Azure,..) component.</a:t>
            </a:r>
          </a:p>
          <a:p>
            <a:pPr marL="285750" indent="-285750"/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provide highly available key-value database</a:t>
            </a: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33" y="933178"/>
            <a:ext cx="2297396" cy="3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691831" y="1182890"/>
            <a:ext cx="5480369" cy="352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‘place’, where pod/containers run on, 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care ‘workload’ of cluster</a:t>
            </a:r>
          </a:p>
          <a:p>
            <a:pPr marL="0" indent="0">
              <a:buNone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Daemon: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: managing pod lifecycle on its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      host + interact with APIServer (master)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kube-proxy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: load balancing/connection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      forwarding between pods.</a:t>
            </a:r>
          </a:p>
        </p:txBody>
      </p:sp>
      <p:pic>
        <p:nvPicPr>
          <p:cNvPr id="4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142" y="868249"/>
            <a:ext cx="2973610" cy="3799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Nodes/Workers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931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16547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821765" y="1511945"/>
            <a:ext cx="748815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Kube-dns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- Provides cluster wide DNS Services. Services are resolvable to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&lt;service&gt;.&lt;namespace&gt;.svc.cluster.local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Heapster 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Metrics Collector for kubernetes cluster, used by some resources: Horizontal Pod Autoscaler or Dashboard Metrics,…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Kube-dashboard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- A general purpose web based UI for kubernetes.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</a:p>
        </p:txBody>
      </p:sp>
      <p:sp>
        <p:nvSpPr>
          <p:cNvPr id="7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tional Services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1569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Pod/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Deloyment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/Service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ConfigMap/Secret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Authentication and Identity with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n" sz="2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0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3559" y="147698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600" y="813170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POD *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DEPLOYEMENT * 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SERVICE *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72" y="472440"/>
            <a:ext cx="364822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058602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pod is the smallest unit of work/management resource within Kubernetes.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Pods </a:t>
            </a:r>
            <a:r>
              <a:rPr lang="en" sz="3100" b="1" dirty="0">
                <a:latin typeface="Arial" panose="020B0604020202020204" pitchFamily="34" charset="0"/>
                <a:cs typeface="Arial" panose="020B0604020202020204" pitchFamily="34" charset="0"/>
              </a:rPr>
              <a:t>comprise of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1" y="2907810"/>
            <a:ext cx="2269781" cy="174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2" y="2907809"/>
            <a:ext cx="2339546" cy="1746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79" y="2902411"/>
            <a:ext cx="2313714" cy="1751965"/>
          </a:xfrm>
          <a:prstGeom prst="rect">
            <a:avLst/>
          </a:prstGeom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2610956" y="4286756"/>
            <a:ext cx="3736650" cy="42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example manisfest</a:t>
            </a:r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</a:p>
        </p:txBody>
      </p:sp>
      <p:pic>
        <p:nvPicPr>
          <p:cNvPr id="1026" name="Picture 2" descr="Image result for pod manifest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56" y="1096993"/>
            <a:ext cx="3736650" cy="30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4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51780" y="736994"/>
            <a:ext cx="6970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/>
              <a:t>ReplicationController</a:t>
            </a:r>
            <a:r>
              <a:rPr lang="en" sz="1600" b="1" dirty="0"/>
              <a:t> – </a:t>
            </a:r>
            <a:r>
              <a:rPr lang="en" dirty="0"/>
              <a:t>keeps track of pod replicas and their lifecycle.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/>
              <a:t>ReplicaSet</a:t>
            </a:r>
            <a:r>
              <a:rPr lang="en" b="1" dirty="0"/>
              <a:t> </a:t>
            </a:r>
            <a:r>
              <a:rPr lang="en" sz="1600" b="1" dirty="0"/>
              <a:t>- </a:t>
            </a:r>
            <a:r>
              <a:rPr lang="en" dirty="0"/>
              <a:t>Next Generation ReplicationController.  Supports set-based selectors.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80" y="2377440"/>
            <a:ext cx="3127416" cy="268224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60201" y="3432209"/>
            <a:ext cx="1030847" cy="1599102"/>
            <a:chOff x="4360201" y="3432209"/>
            <a:chExt cx="1030847" cy="15991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201" y="3837114"/>
              <a:ext cx="1030847" cy="11941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875624" y="3432209"/>
              <a:ext cx="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175847" y="3432209"/>
            <a:ext cx="1461150" cy="1606247"/>
            <a:chOff x="5175847" y="3432209"/>
            <a:chExt cx="1461150" cy="16062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596" y="3833700"/>
              <a:ext cx="946401" cy="120475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175847" y="3432209"/>
              <a:ext cx="98795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16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17430" y="1048920"/>
            <a:ext cx="694359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/>
              <a:t>Deployment 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replicaton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backed by ReplicaSets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eeps track of state change history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Provides scaling/update/rollback  functionality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4143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621014"/>
            <a:ext cx="3541140" cy="3787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0" y="734340"/>
            <a:ext cx="3646008" cy="39387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92378" y="2613454"/>
            <a:ext cx="1569308" cy="562232"/>
            <a:chOff x="3892378" y="2613454"/>
            <a:chExt cx="1569308" cy="562232"/>
          </a:xfrm>
        </p:grpSpPr>
        <p:sp>
          <p:nvSpPr>
            <p:cNvPr id="6" name="Right Arrow 5"/>
            <p:cNvSpPr/>
            <p:nvPr/>
          </p:nvSpPr>
          <p:spPr>
            <a:xfrm>
              <a:off x="3892378" y="2613454"/>
              <a:ext cx="1569308" cy="56223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3616" y="2740681"/>
              <a:ext cx="1235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SCALING</a:t>
              </a:r>
            </a:p>
          </p:txBody>
        </p:sp>
      </p:grpSp>
      <p:sp>
        <p:nvSpPr>
          <p:cNvPr id="8" name="Google Shape;165;p16"/>
          <p:cNvSpPr txBox="1">
            <a:spLocks/>
          </p:cNvSpPr>
          <p:nvPr/>
        </p:nvSpPr>
        <p:spPr>
          <a:xfrm>
            <a:off x="1251779" y="268790"/>
            <a:ext cx="7051961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(manual scaling deployment)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9024" y="4681557"/>
            <a:ext cx="58659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kubectl</a:t>
            </a:r>
            <a:r>
              <a:rPr lang="en-US" sz="1600" dirty="0"/>
              <a:t> scale deployments/</a:t>
            </a:r>
            <a:r>
              <a:rPr lang="en-US" sz="1600" dirty="0" err="1"/>
              <a:t>kubernetes-bootcamp</a:t>
            </a:r>
            <a:r>
              <a:rPr lang="en-US" sz="1600" dirty="0"/>
              <a:t> --replicas=4</a:t>
            </a:r>
          </a:p>
        </p:txBody>
      </p:sp>
    </p:spTree>
    <p:extLst>
      <p:ext uri="{BB962C8B-B14F-4D97-AF65-F5344CB8AC3E}">
        <p14:creationId xmlns:p14="http://schemas.microsoft.com/office/powerpoint/2010/main" val="17395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27" y="780269"/>
            <a:ext cx="6565795" cy="416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697" y="3594589"/>
            <a:ext cx="1933705" cy="1239363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1/3)</a:t>
            </a:r>
          </a:p>
        </p:txBody>
      </p:sp>
    </p:spTree>
    <p:extLst>
      <p:ext uri="{BB962C8B-B14F-4D97-AF65-F5344CB8AC3E}">
        <p14:creationId xmlns:p14="http://schemas.microsoft.com/office/powerpoint/2010/main" val="6129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49" y="797012"/>
            <a:ext cx="6387130" cy="413024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2/3)</a:t>
            </a:r>
          </a:p>
        </p:txBody>
      </p:sp>
    </p:spTree>
    <p:extLst>
      <p:ext uri="{BB962C8B-B14F-4D97-AF65-F5344CB8AC3E}">
        <p14:creationId xmlns:p14="http://schemas.microsoft.com/office/powerpoint/2010/main" val="357364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24808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72798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88494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Container approach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730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80" y="667744"/>
            <a:ext cx="6435534" cy="426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63" y="3593983"/>
            <a:ext cx="1933705" cy="1239363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rollback 3/3)</a:t>
            </a:r>
          </a:p>
        </p:txBody>
      </p:sp>
    </p:spTree>
    <p:extLst>
      <p:ext uri="{BB962C8B-B14F-4D97-AF65-F5344CB8AC3E}">
        <p14:creationId xmlns:p14="http://schemas.microsoft.com/office/powerpoint/2010/main" val="22776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body" idx="1"/>
          </p:nvPr>
        </p:nvSpPr>
        <p:spPr>
          <a:xfrm>
            <a:off x="483808" y="1149479"/>
            <a:ext cx="4749278" cy="347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Pod will run on all healthy nodes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Bypasses default schedule)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: Ideal for cluster wide services such as log forwarding, or health monitoring.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275" y="923674"/>
            <a:ext cx="3320498" cy="385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094453" y="1112408"/>
            <a:ext cx="1509204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(Deployment Summary)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404"/>
              </p:ext>
            </p:extLst>
          </p:nvPr>
        </p:nvGraphicFramePr>
        <p:xfrm>
          <a:off x="680486" y="1234409"/>
          <a:ext cx="7931886" cy="300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5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26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Scaling/Update/Rollback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Label-Selector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support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ReplicationController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7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DaemonSet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(mandatory)</a:t>
                      </a:r>
                      <a:b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 pass scheduler)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20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8580" y="789950"/>
            <a:ext cx="2216100" cy="649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Google Shape;400;p53"/>
          <p:cNvSpPr txBox="1">
            <a:spLocks noGrp="1"/>
          </p:cNvSpPr>
          <p:nvPr>
            <p:ph type="body" idx="1"/>
          </p:nvPr>
        </p:nvSpPr>
        <p:spPr>
          <a:xfrm>
            <a:off x="426720" y="1224290"/>
            <a:ext cx="564015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Logical set of Pods (and ways to access them)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900" dirty="0">
                <a:latin typeface="Arial" panose="020B0604020202020204" pitchFamily="34" charset="0"/>
                <a:cs typeface="Arial" panose="020B0604020202020204" pitchFamily="34" charset="0"/>
              </a:rPr>
              <a:t>Four major Service Types: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CluterIP –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access only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NodePort –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access via port on host (mapping port containter = port on host)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LoadBalancer –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access via a loadBalancer static IP (created by AWS, GCP,…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ExternalName - used to references endpoints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the cluster by providing a static internally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referenced DNS name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0" y="942350"/>
            <a:ext cx="2317800" cy="3652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81800" y="2430780"/>
            <a:ext cx="189738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(Service)</a:t>
            </a:r>
          </a:p>
        </p:txBody>
      </p:sp>
    </p:spTree>
    <p:extLst>
      <p:ext uri="{BB962C8B-B14F-4D97-AF65-F5344CB8AC3E}">
        <p14:creationId xmlns:p14="http://schemas.microsoft.com/office/powerpoint/2010/main" val="2697531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things together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 + Deployment + Service)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8" y="996979"/>
            <a:ext cx="420340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/Service)</a:t>
            </a:r>
          </a:p>
        </p:txBody>
      </p:sp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2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15316" y="0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2276" y="2417945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LABEL &amp; 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	SELECTOR</a:t>
            </a:r>
          </a:p>
        </p:txBody>
      </p:sp>
      <p:pic>
        <p:nvPicPr>
          <p:cNvPr id="10242" name="Picture 2" descr="Image result for label &amp; t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97" y="0"/>
            <a:ext cx="3318703" cy="28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58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7430" y="9427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Label -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Key-value pairs that are used to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, describe and group together related sets of objects.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 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Selectors use labels to filter/select objects.  Support 2 kinds of selection: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selector:    (=, ==, !=)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Set-based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 selector:  (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In,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NotIn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, Exists,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DoesNotExist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</a:p>
        </p:txBody>
      </p:sp>
    </p:spTree>
    <p:extLst>
      <p:ext uri="{BB962C8B-B14F-4D97-AF65-F5344CB8AC3E}">
        <p14:creationId xmlns:p14="http://schemas.microsoft.com/office/powerpoint/2010/main" val="701463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1" y="888152"/>
            <a:ext cx="3960927" cy="4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5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719384" y="1776452"/>
            <a:ext cx="397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Labels</a:t>
            </a:r>
            <a:r>
              <a:rPr lang="en" b="1" dirty="0">
                <a:solidFill>
                  <a:srgbClr val="FFFF00"/>
                </a:solidFill>
              </a:rPr>
              <a:t>: 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description: “nginx frontend”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Selector</a:t>
            </a:r>
            <a:r>
              <a:rPr lang="en" b="1" dirty="0">
                <a:solidFill>
                  <a:srgbClr val="FFFF00"/>
                </a:solidFill>
              </a:rPr>
              <a:t>: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frontend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051015" y="902043"/>
            <a:ext cx="2668369" cy="4100022"/>
            <a:chOff x="1115625" y="319374"/>
            <a:chExt cx="2907735" cy="4504750"/>
          </a:xfrm>
        </p:grpSpPr>
        <p:grpSp>
          <p:nvGrpSpPr>
            <p:cNvPr id="2" name="Group 1"/>
            <p:cNvGrpSpPr/>
            <p:nvPr/>
          </p:nvGrpSpPr>
          <p:grpSpPr>
            <a:xfrm>
              <a:off x="1115625" y="319374"/>
              <a:ext cx="2514475" cy="4504750"/>
              <a:chOff x="1115625" y="319374"/>
              <a:chExt cx="2514475" cy="4504750"/>
            </a:xfrm>
          </p:grpSpPr>
          <p:pic>
            <p:nvPicPr>
              <p:cNvPr id="322" name="Google Shape;322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5625" y="319374"/>
                <a:ext cx="2514475" cy="450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271080" y="1407268"/>
                <a:ext cx="1303507" cy="4863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1080" y="1031132"/>
                <a:ext cx="2359019" cy="3242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1080" y="2195209"/>
                <a:ext cx="1407269" cy="68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2730042" y="2710774"/>
              <a:ext cx="1228708" cy="664886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929149" y="1414732"/>
              <a:ext cx="1094211" cy="134258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670411" y="1683772"/>
              <a:ext cx="1288339" cy="4653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</a:p>
        </p:txBody>
      </p:sp>
      <p:sp>
        <p:nvSpPr>
          <p:cNvPr id="14" name="Google Shape;329;p43"/>
          <p:cNvSpPr txBox="1">
            <a:spLocks noGrp="1"/>
          </p:cNvSpPr>
          <p:nvPr>
            <p:ph type="title"/>
          </p:nvPr>
        </p:nvSpPr>
        <p:spPr>
          <a:xfrm>
            <a:off x="3719383" y="855364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Equality-based 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1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9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8" name="Picture 4" descr="Image result for micro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72" y="1030640"/>
            <a:ext cx="6046018" cy="37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6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4275438" y="659100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4640280" y="1306135"/>
            <a:ext cx="358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 Operators: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Exists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DoesNotExist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Supported Objects with set-based selectors: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Job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Deployment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ReplicaSet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DaemonSet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PersistentVolumeClaims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36" y="1116150"/>
            <a:ext cx="3671702" cy="38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10514" y="2761735"/>
            <a:ext cx="3564924" cy="5498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</a:p>
        </p:txBody>
      </p:sp>
    </p:spTree>
    <p:extLst>
      <p:ext uri="{BB962C8B-B14F-4D97-AF65-F5344CB8AC3E}">
        <p14:creationId xmlns:p14="http://schemas.microsoft.com/office/powerpoint/2010/main" val="1393761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52" y="1265798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>
                <a:latin typeface="Arial Black" panose="020B0A04020102020204" pitchFamily="34" charset="0"/>
              </a:rPr>
              <a:t>STORAGE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	</a:t>
            </a:r>
          </a:p>
        </p:txBody>
      </p:sp>
      <p:pic>
        <p:nvPicPr>
          <p:cNvPr id="7172" name="Picture 4" descr="Image result for container sto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8" y="2097455"/>
            <a:ext cx="4285420" cy="27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99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4" y="2256088"/>
            <a:ext cx="327204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247" y="902825"/>
            <a:ext cx="3206950" cy="30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4;p55"/>
          <p:cNvSpPr txBox="1">
            <a:spLocks noGrp="1"/>
          </p:cNvSpPr>
          <p:nvPr>
            <p:ph type="body" idx="1"/>
          </p:nvPr>
        </p:nvSpPr>
        <p:spPr>
          <a:xfrm>
            <a:off x="412470" y="902825"/>
            <a:ext cx="5277816" cy="1450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that is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tied to the Pod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consumable by one/more containers within the pod (</a:t>
            </a:r>
            <a:r>
              <a:rPr lang="e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70532" y="3837193"/>
            <a:ext cx="3269621" cy="117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68104" y="2468110"/>
            <a:ext cx="1229698" cy="251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41247" y="1145219"/>
            <a:ext cx="1229698" cy="217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77370" y="1054745"/>
            <a:ext cx="3741872" cy="301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PersistentVolume (PV)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represents a </a:t>
            </a:r>
            <a:r>
              <a:rPr lang="e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(linked to a backing storage resource: NFS, GCEPersistentDisk, EFS,..).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Lifecycle are provisioned </a:t>
            </a:r>
            <a:r>
              <a:rPr lang="en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time &amp; independently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from a pod.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50" y="1307850"/>
            <a:ext cx="3425158" cy="33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4399" y="1562470"/>
            <a:ext cx="1849161" cy="195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4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82889" y="894748"/>
            <a:ext cx="4659115" cy="3125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PersistentVolumeClaim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mapping PV to pod’s storage.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PVCs are scoped to namespaces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accessModes like PVs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41" y="1172133"/>
            <a:ext cx="2876550" cy="25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(Volume-Claim)</a:t>
            </a:r>
          </a:p>
        </p:txBody>
      </p:sp>
      <p:sp>
        <p:nvSpPr>
          <p:cNvPr id="5" name="Rectangle 4"/>
          <p:cNvSpPr/>
          <p:nvPr/>
        </p:nvSpPr>
        <p:spPr>
          <a:xfrm>
            <a:off x="5722449" y="1482570"/>
            <a:ext cx="2639842" cy="239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0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body" idx="1"/>
          </p:nvPr>
        </p:nvSpPr>
        <p:spPr>
          <a:xfrm>
            <a:off x="4736880" y="1030031"/>
            <a:ext cx="4071713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i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on top of </a:t>
            </a:r>
            <a:r>
              <a:rPr lang="en" i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 Volume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Uses an external system defined by the provisioner to dynamically consume and allocate storage.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Class Fields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Provisioner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reclaimPolicy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78" y="1204650"/>
            <a:ext cx="3310300" cy="36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 class)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1780" y="2539014"/>
            <a:ext cx="3293598" cy="230263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0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478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02234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9" y="718104"/>
            <a:ext cx="7151556" cy="486802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5000" dirty="0">
                <a:latin typeface="Arial Black" panose="020B0A04020102020204" pitchFamily="34" charset="0"/>
              </a:rPr>
              <a:t>CONFIGMAP</a:t>
            </a:r>
          </a:p>
          <a:p>
            <a:pPr marL="146050" indent="0" algn="ctr">
              <a:buNone/>
            </a:pPr>
            <a:r>
              <a:rPr lang="en-US" sz="4000" dirty="0">
                <a:latin typeface="Arial Black" panose="020B0A04020102020204" pitchFamily="34" charset="0"/>
              </a:rPr>
              <a:t>&amp;</a:t>
            </a:r>
          </a:p>
          <a:p>
            <a:pPr marL="146050" indent="0" algn="ctr">
              <a:buNone/>
            </a:pPr>
            <a:r>
              <a:rPr lang="en-US" sz="5000" dirty="0">
                <a:latin typeface="Arial Black" panose="020B0A04020102020204" pitchFamily="34" charset="0"/>
              </a:rPr>
              <a:t>SECRET</a:t>
            </a:r>
          </a:p>
        </p:txBody>
      </p:sp>
      <p:pic>
        <p:nvPicPr>
          <p:cNvPr id="8196" name="Picture 4" descr="Image result for access secr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15" y="2954656"/>
            <a:ext cx="1543686" cy="1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7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shared variable/value between pods.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Could be retrieved by 2 ways: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Pod’s Environment variable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Volume mount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Functionally identical to ConfigMaps, but stored encoded as base64, and encrypted at rest (if configured).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1138141" y="1148450"/>
            <a:ext cx="4648200" cy="1358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be used in Pod Config: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Injected as a file in Volume Mount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Passed as an environment variable</a:t>
            </a:r>
            <a:endParaRPr dirty="0"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68" y="1292469"/>
            <a:ext cx="2085697" cy="1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068" y="3389476"/>
            <a:ext cx="2110350" cy="12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471" y="2338282"/>
            <a:ext cx="1671409" cy="1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41" y="2338282"/>
            <a:ext cx="1473450" cy="1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579973" y="1093573"/>
            <a:ext cx="2428103" cy="363906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1470" y="2292178"/>
            <a:ext cx="4108622" cy="2156254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12108" y="3427108"/>
            <a:ext cx="1424772" cy="892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259148" y="3328956"/>
            <a:ext cx="1326711" cy="990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876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mage result for docker vs virtual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9" y="949647"/>
            <a:ext cx="6822831" cy="3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40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848" y="860414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>
                <a:latin typeface="Arial Black" panose="020B0A04020102020204" pitchFamily="34" charset="0"/>
              </a:rPr>
              <a:t>AUTHENTICATION</a:t>
            </a:r>
          </a:p>
          <a:p>
            <a:pPr marL="146050" indent="0" algn="ctr">
              <a:buNone/>
            </a:pPr>
            <a:r>
              <a:rPr lang="en-US" sz="5000" dirty="0">
                <a:latin typeface="Arial Black" panose="020B0A04020102020204" pitchFamily="34" charset="0"/>
              </a:rPr>
              <a:t>WITH RBAC</a:t>
            </a:r>
          </a:p>
          <a:p>
            <a:pPr marL="146050" indent="0" algn="ctr">
              <a:buNone/>
            </a:pPr>
            <a:r>
              <a:rPr lang="en-US" sz="3000" dirty="0">
                <a:latin typeface="Arial Black" panose="020B0A04020102020204" pitchFamily="34" charset="0"/>
              </a:rPr>
              <a:t>(role-based access control)</a:t>
            </a:r>
          </a:p>
        </p:txBody>
      </p:sp>
      <p:pic>
        <p:nvPicPr>
          <p:cNvPr id="9218" name="Picture 2" descr="Image result for authent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65" y="2988943"/>
            <a:ext cx="2895122" cy="19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01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63;p62"/>
          <p:cNvSpPr txBox="1">
            <a:spLocks noGrp="1"/>
          </p:cNvSpPr>
          <p:nvPr>
            <p:ph type="title"/>
          </p:nvPr>
        </p:nvSpPr>
        <p:spPr>
          <a:xfrm>
            <a:off x="2408642" y="4736944"/>
            <a:ext cx="4742984" cy="344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K8S AUTHENTICATION MODEL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2963" y="785377"/>
            <a:ext cx="8306338" cy="3892030"/>
            <a:chOff x="91440" y="922020"/>
            <a:chExt cx="8634988" cy="4152900"/>
          </a:xfrm>
        </p:grpSpPr>
        <p:sp>
          <p:nvSpPr>
            <p:cNvPr id="257" name="Rounded Rectangle 256"/>
            <p:cNvSpPr/>
            <p:nvPr/>
          </p:nvSpPr>
          <p:spPr>
            <a:xfrm>
              <a:off x="91440" y="922020"/>
              <a:ext cx="4739640" cy="4152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02080" y="1409700"/>
              <a:ext cx="1905000" cy="693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341744" y="2842260"/>
              <a:ext cx="1905000" cy="693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1744" y="1410726"/>
              <a:ext cx="1905000" cy="6934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033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58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3"/>
              <a:endCxn id="6" idx="1"/>
            </p:cNvCxnSpPr>
            <p:nvPr/>
          </p:nvCxnSpPr>
          <p:spPr>
            <a:xfrm>
              <a:off x="3307080" y="1756410"/>
              <a:ext cx="3034664" cy="1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  <a:endCxn id="6" idx="2"/>
            </p:cNvCxnSpPr>
            <p:nvPr/>
          </p:nvCxnSpPr>
          <p:spPr>
            <a:xfrm flipV="1">
              <a:off x="7294244" y="2104146"/>
              <a:ext cx="0" cy="7381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08885" y="2103120"/>
              <a:ext cx="0" cy="9448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</p:cNvCxnSpPr>
            <p:nvPr/>
          </p:nvCxnSpPr>
          <p:spPr>
            <a:xfrm flipV="1">
              <a:off x="140208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61569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02080" y="3048000"/>
              <a:ext cx="2213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501" y="1585527"/>
              <a:ext cx="1502759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ServiceAccount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31645" y="1118189"/>
              <a:ext cx="1575436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(defined at Pod)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5114" y="3599208"/>
              <a:ext cx="1804016" cy="55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RoleBinding/</a:t>
              </a:r>
              <a:br>
                <a:rPr lang="en-US" dirty="0"/>
              </a:br>
              <a:r>
                <a:rPr lang="en-US" dirty="0"/>
                <a:t>ClusterRoleBinding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690" y="3624487"/>
              <a:ext cx="1668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Role/</a:t>
              </a:r>
              <a:br>
                <a:rPr lang="en-US" dirty="0"/>
              </a:br>
              <a:r>
                <a:rPr lang="en-US" dirty="0"/>
                <a:t>ClusterRole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18910" y="3016684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API Server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27470" y="1597953"/>
              <a:ext cx="1249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Pod’s Token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5336" y="3624487"/>
              <a:ext cx="2731092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(Authencate via </a:t>
              </a:r>
              <a:r>
                <a:rPr lang="en-US" b="1" dirty="0"/>
                <a:t>RBAC</a:t>
              </a:r>
              <a:r>
                <a:rPr lang="en-US" dirty="0"/>
                <a:t> </a:t>
              </a:r>
              <a:r>
                <a:rPr lang="en-US" b="1" dirty="0"/>
                <a:t>plugin</a:t>
              </a:r>
              <a:r>
                <a:rPr lang="en-US" dirty="0"/>
                <a:t>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96565" y="4296400"/>
              <a:ext cx="130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Who</a:t>
              </a:r>
              <a:r>
                <a:rPr lang="en-US" dirty="0"/>
                <a:t>-will-do)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0944" y="4234845"/>
              <a:ext cx="2489871" cy="78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</a:t>
              </a:r>
              <a:r>
                <a:rPr lang="en-US" b="1" dirty="0">
                  <a:solidFill>
                    <a:srgbClr val="FF0000"/>
                  </a:solidFill>
                </a:rPr>
                <a:t>What</a:t>
              </a:r>
              <a:r>
                <a:rPr lang="en-US" dirty="0"/>
                <a:t>-to-do)</a:t>
              </a:r>
              <a:br>
                <a:rPr lang="en-US" dirty="0"/>
              </a:br>
              <a:r>
                <a:rPr lang="en-US" dirty="0"/>
                <a:t>(ex: HTTP request</a:t>
              </a:r>
              <a:br>
                <a:rPr lang="en-US" dirty="0"/>
              </a:br>
              <a:r>
                <a:rPr lang="en-US" dirty="0"/>
                <a:t>GET,POST,PUSH,DELETE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41708" y="2562805"/>
              <a:ext cx="2632672" cy="2041371"/>
            </a:xfrm>
            <a:prstGeom prst="round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581700" y="4296400"/>
              <a:ext cx="1558364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MASTER NODE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440" y="2490993"/>
              <a:ext cx="1640205" cy="32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WORKER NODE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059680" y="1409700"/>
              <a:ext cx="10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transfer</a:t>
              </a:r>
            </a:p>
          </p:txBody>
        </p:sp>
      </p:grpSp>
      <p:sp>
        <p:nvSpPr>
          <p:cNvPr id="3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</a:p>
        </p:txBody>
      </p:sp>
    </p:spTree>
    <p:extLst>
      <p:ext uri="{BB962C8B-B14F-4D97-AF65-F5344CB8AC3E}">
        <p14:creationId xmlns:p14="http://schemas.microsoft.com/office/powerpoint/2010/main" val="290569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481100" y="378360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1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0" y="1055731"/>
            <a:ext cx="4743450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653" y="1451920"/>
            <a:ext cx="1773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Who am I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63713" y="1451920"/>
            <a:ext cx="155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Why am I here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>
                <a:solidFill>
                  <a:schemeClr val="tx1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29507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1251780" y="795552"/>
            <a:ext cx="2941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[Cluster]Role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Google Shape;470;p63"/>
          <p:cNvSpPr txBox="1">
            <a:spLocks noGrp="1"/>
          </p:cNvSpPr>
          <p:nvPr>
            <p:ph type="body" idx="1"/>
          </p:nvPr>
        </p:nvSpPr>
        <p:spPr>
          <a:xfrm>
            <a:off x="1251780" y="1709652"/>
            <a:ext cx="351918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Manage Resource Permissions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Resources: target (pods/deployment/…)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Verbs: actions (get/list/watch/…)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24" y="1354608"/>
            <a:ext cx="4181652" cy="23718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300" y="1567538"/>
            <a:ext cx="3674100" cy="2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250127" y="1567538"/>
            <a:ext cx="336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[Cluster]Role to specific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subjects:</a:t>
            </a:r>
            <a:endParaRPr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ServiceAccount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69;p63"/>
          <p:cNvSpPr txBox="1">
            <a:spLocks noGrp="1"/>
          </p:cNvSpPr>
          <p:nvPr>
            <p:ph type="title"/>
          </p:nvPr>
        </p:nvSpPr>
        <p:spPr>
          <a:xfrm>
            <a:off x="1251779" y="795552"/>
            <a:ext cx="3110155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[Cluster]RoleBinding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</a:p>
        </p:txBody>
      </p:sp>
      <p:sp>
        <p:nvSpPr>
          <p:cNvPr id="4" name="Rectangle 3"/>
          <p:cNvSpPr/>
          <p:nvPr/>
        </p:nvSpPr>
        <p:spPr>
          <a:xfrm>
            <a:off x="4757047" y="2421049"/>
            <a:ext cx="3188348" cy="56928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36879" y="3212757"/>
            <a:ext cx="3208515" cy="549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9032">
            <a:off x="1380868" y="844782"/>
            <a:ext cx="6819444" cy="37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</a:p>
        </p:txBody>
      </p:sp>
    </p:spTree>
    <p:extLst>
      <p:ext uri="{BB962C8B-B14F-4D97-AF65-F5344CB8AC3E}">
        <p14:creationId xmlns:p14="http://schemas.microsoft.com/office/powerpoint/2010/main" val="246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kubernetes goodbye and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460" cy="4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730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240957" y="1567550"/>
            <a:ext cx="882890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Pods can communicate with all other Pods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endParaRPr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nodes can communicate with all Pods (and vice-versa)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30200"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IP that a Pod sees itself as is the same IP that others see it as.</a:t>
            </a:r>
            <a:b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>
              <a:buSzPts val="1600"/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				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mother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8" y="3094525"/>
            <a:ext cx="1928027" cy="18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0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  <p:pic>
        <p:nvPicPr>
          <p:cNvPr id="3074" name="Picture 2" descr="https://cdn-images-1.medium.com/max/1250/1*7JLi1Rl0G0FAeu-hiTGSG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888" y="1031957"/>
            <a:ext cx="4998861" cy="34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3482236" y="2018232"/>
            <a:ext cx="5538196" cy="16702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Containers talks in </a:t>
            </a:r>
            <a:r>
              <a:rPr lang="en" dirty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Pod:</a:t>
            </a:r>
            <a:br>
              <a:rPr lang="en" dirty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" dirty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" dirty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Use the same ClusterIP</a:t>
            </a:r>
            <a:b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+ Communicate via IPC/not via network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76" y="2965218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80" y="852487"/>
            <a:ext cx="7267575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92" y="907087"/>
            <a:ext cx="1743075" cy="3438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7280" y="4409440"/>
            <a:ext cx="5024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CaaS</a:t>
            </a:r>
            <a:r>
              <a:rPr lang="en-US" sz="2500" dirty="0"/>
              <a:t> (Container as a Servicer)</a:t>
            </a:r>
          </a:p>
        </p:txBody>
      </p:sp>
    </p:spTree>
    <p:extLst>
      <p:ext uri="{BB962C8B-B14F-4D97-AF65-F5344CB8AC3E}">
        <p14:creationId xmlns:p14="http://schemas.microsoft.com/office/powerpoint/2010/main" val="4700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451487"/>
            <a:ext cx="7651143" cy="283488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5344336" y="3358940"/>
            <a:ext cx="2928513" cy="87942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Pods talks in </a:t>
            </a:r>
            <a:b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Node</a:t>
            </a:r>
            <a:endParaRPr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63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00" y="824219"/>
            <a:ext cx="5775959" cy="369917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  <p:sp>
        <p:nvSpPr>
          <p:cNvPr id="6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(1/3)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709" y="1414848"/>
            <a:ext cx="1736124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27000" lvl="0">
              <a:buSzPts val="16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1) All Pods can communicate with all other Pods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94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5" y="831320"/>
            <a:ext cx="7471750" cy="3919853"/>
          </a:xfrm>
          <a:prstGeom prst="rect">
            <a:avLst/>
          </a:prstGeom>
        </p:spPr>
      </p:pic>
      <p:sp>
        <p:nvSpPr>
          <p:cNvPr id="4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(2/3)</a:t>
            </a: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</p:spTree>
    <p:extLst>
      <p:ext uri="{BB962C8B-B14F-4D97-AF65-F5344CB8AC3E}">
        <p14:creationId xmlns:p14="http://schemas.microsoft.com/office/powerpoint/2010/main" val="3065019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7" y="847261"/>
            <a:ext cx="7761313" cy="3421286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  <p:sp>
        <p:nvSpPr>
          <p:cNvPr id="7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(3/3)</a:t>
            </a:r>
          </a:p>
        </p:txBody>
      </p:sp>
    </p:spTree>
    <p:extLst>
      <p:ext uri="{BB962C8B-B14F-4D97-AF65-F5344CB8AC3E}">
        <p14:creationId xmlns:p14="http://schemas.microsoft.com/office/powerpoint/2010/main" val="335618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</a:p>
        </p:txBody>
      </p:sp>
    </p:spTree>
    <p:extLst>
      <p:ext uri="{BB962C8B-B14F-4D97-AF65-F5344CB8AC3E}">
        <p14:creationId xmlns:p14="http://schemas.microsoft.com/office/powerpoint/2010/main" val="3306128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33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47995" y="1059154"/>
            <a:ext cx="4542165" cy="3403117"/>
            <a:chOff x="4766102" y="3048003"/>
            <a:chExt cx="3996850" cy="2449696"/>
          </a:xfrm>
        </p:grpSpPr>
        <p:cxnSp>
          <p:nvCxnSpPr>
            <p:cNvPr id="6" name="Straight Arrow Connector 5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10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6148" name="Picture 4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1" y="1059154"/>
            <a:ext cx="3530897" cy="31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6944" y="969264"/>
            <a:ext cx="3659534" cy="98145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1040" y="998089"/>
            <a:ext cx="1237488" cy="52322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Autoscaling</a:t>
            </a:r>
            <a:r>
              <a:rPr lang="en-US" dirty="0"/>
              <a:t> </a:t>
            </a:r>
          </a:p>
          <a:p>
            <a:r>
              <a:rPr lang="en-US" dirty="0"/>
              <a:t>Resources</a:t>
            </a:r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>
            <a:off x="4718528" y="1259699"/>
            <a:ext cx="548416" cy="202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07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</a:p>
        </p:txBody>
      </p:sp>
      <p:pic>
        <p:nvPicPr>
          <p:cNvPr id="7170" name="Picture 2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83" y="1059497"/>
            <a:ext cx="32861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0640" y="1108265"/>
            <a:ext cx="342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/>
              <a:t>Kubelet</a:t>
            </a:r>
            <a:r>
              <a:rPr lang="en-US" sz="1800" dirty="0"/>
              <a:t> daemon on each node </a:t>
            </a:r>
            <a:r>
              <a:rPr lang="en-US" sz="1800" b="1" dirty="0"/>
              <a:t>collect</a:t>
            </a:r>
            <a:r>
              <a:rPr lang="en-US" sz="1800" dirty="0"/>
              <a:t> information </a:t>
            </a:r>
            <a:r>
              <a:rPr lang="en-US" sz="1800" b="1" dirty="0"/>
              <a:t>metrics </a:t>
            </a:r>
            <a:r>
              <a:rPr lang="en-US" sz="1800" dirty="0"/>
              <a:t>(RAM,CPU,..) about pods</a:t>
            </a:r>
          </a:p>
          <a:p>
            <a:br>
              <a:rPr lang="en-US" sz="1800" dirty="0"/>
            </a:br>
            <a:r>
              <a:rPr lang="en-US" sz="1800" dirty="0">
                <a:sym typeface="Wingdings" panose="05000000000000000000" pitchFamily="2" charset="2"/>
              </a:rPr>
              <a:t> Sent back to </a:t>
            </a:r>
            <a:r>
              <a:rPr lang="en-US" sz="1800" i="1" dirty="0">
                <a:sym typeface="Wingdings" panose="05000000000000000000" pitchFamily="2" charset="2"/>
              </a:rPr>
              <a:t>Metrics Server </a:t>
            </a:r>
            <a:r>
              <a:rPr lang="en-US" sz="1800" dirty="0">
                <a:sym typeface="Wingdings" panose="05000000000000000000" pitchFamily="2" charset="2"/>
              </a:rPr>
              <a:t>(on Master node) for making decision (</a:t>
            </a:r>
            <a:r>
              <a:rPr lang="en-US" sz="1800" i="1" dirty="0">
                <a:sym typeface="Wingdings" panose="05000000000000000000" pitchFamily="2" charset="2"/>
              </a:rPr>
              <a:t>scale-up/scale-down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59141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35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134391" y="974425"/>
            <a:ext cx="5717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SzPts val="16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Setup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Kubernetes cluster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AWS EC2, including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master, workers (nodes)</a:t>
            </a:r>
          </a:p>
          <a:p>
            <a:pPr marL="469900" indent="-342900">
              <a:buSzPts val="1600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Deploy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WordPress 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 Kubernetes with default page at / </a:t>
            </a:r>
          </a:p>
          <a:p>
            <a:pPr marL="469900" indent="-342900">
              <a:buSzPts val="1600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Ingress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load balancing in Kubernetes</a:t>
            </a:r>
          </a:p>
          <a:p>
            <a:pPr marL="127000" indent="0"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User request http://&lt;dns_site&gt;/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careers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the browser will be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redirected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default page (at /)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requirement)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82258"/>
            <a:ext cx="2127121" cy="21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Kuber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-what ?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Kuberenetes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91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244160" y="9046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AWS as cloud-provider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Kubernetes cluster setup (master/workers)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container (deploy on all worker)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(EFS volume1)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container as database 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 (EFS volume2)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Ingress/Ingress controller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loadbalancing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path-based routing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analysis)</a:t>
            </a:r>
          </a:p>
        </p:txBody>
      </p:sp>
    </p:spTree>
    <p:extLst>
      <p:ext uri="{BB962C8B-B14F-4D97-AF65-F5344CB8AC3E}">
        <p14:creationId xmlns:p14="http://schemas.microsoft.com/office/powerpoint/2010/main" val="395744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3" y="155099"/>
            <a:ext cx="8093652" cy="48395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0" y="2037760"/>
            <a:ext cx="6270370" cy="11487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little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351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oodbye and see you s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0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5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41" y="861321"/>
            <a:ext cx="8165805" cy="4146698"/>
          </a:xfrm>
        </p:spPr>
        <p:txBody>
          <a:bodyPr>
            <a:noAutofit/>
          </a:bodyPr>
          <a:lstStyle/>
          <a:p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Deploy resources through manifest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create -f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create -f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Delete resource trough manifest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delete -f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delete  -f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 List resource on specific namespace, 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 if not specify (--namespace=default) will be used.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get   pods              --namespace=foo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deployments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……..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 Get running logs of specific pod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logs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 Get details of resource (endpoint, configuration, container, resource usage,..)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describe pods              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  --namespace=foo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	     deployments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name_of_deployment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name_of_rolebindings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….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(1/3)</a:t>
            </a:r>
          </a:p>
        </p:txBody>
      </p:sp>
    </p:spTree>
    <p:extLst>
      <p:ext uri="{BB962C8B-B14F-4D97-AF65-F5344CB8AC3E}">
        <p14:creationId xmlns:p14="http://schemas.microsoft.com/office/powerpoint/2010/main" val="258597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84" y="623866"/>
            <a:ext cx="8411058" cy="4207096"/>
          </a:xfrm>
        </p:spPr>
        <p:txBody>
          <a:bodyPr>
            <a:noAutofit/>
          </a:bodyPr>
          <a:lstStyle/>
          <a:p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Check the status of control plan (master node)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componentstatuses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Get ALL pods/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/services/nodes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kb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ingress,nodes,pods,services,deployments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--all-namespaces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kb get all --all-namespaces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Export information about pods/deployment/services/nodes into YAML,JSON,...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nodes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ExternalIP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-C 1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pods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podIP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Export information with COLUMN Customization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POD:metadata.name,NODE:spec.nodeName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--sort-by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-system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# View resource usage on each pod/node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top pods/nodes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(2/3)</a:t>
            </a:r>
          </a:p>
        </p:txBody>
      </p:sp>
    </p:spTree>
    <p:extLst>
      <p:ext uri="{BB962C8B-B14F-4D97-AF65-F5344CB8AC3E}">
        <p14:creationId xmlns:p14="http://schemas.microsoft.com/office/powerpoint/2010/main" val="4464723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(3/3)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965597"/>
            <a:ext cx="84564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Attach to container &amp; run specific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inside it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-it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linux_cmd_to_run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nginx_app_axere1234 curl 10.20.30.40:443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nginx_app_adfb987 bash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login to shell of container</a:t>
            </a:r>
          </a:p>
          <a:p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set image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-container=nginx:1.15.4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Checkstatus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of 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status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Rollout/Rollback to previous state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undo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Get health-check of Kubernetes Cluster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kops validate cluster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392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840548" y="1151627"/>
            <a:ext cx="7381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an open-source platform for :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automating deployment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scaling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operations of containers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1600" i="1" u="sng" dirty="0">
                <a:latin typeface="Arial" panose="020B0604020202020204" pitchFamily="34" charset="0"/>
                <a:cs typeface="Arial" panose="020B0604020202020204" pitchFamily="34" charset="0"/>
              </a:rPr>
              <a:t>cluster of host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container-centric infrastructure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                                                   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father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What is Kubernetes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0" y="938175"/>
            <a:ext cx="2980450" cy="16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  <p:pic>
        <p:nvPicPr>
          <p:cNvPr id="1026" name="Picture 2" descr="Image result for monalisa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29" y="3577788"/>
            <a:ext cx="1431119" cy="13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6" y="481528"/>
            <a:ext cx="5781675" cy="4143375"/>
          </a:xfrm>
          <a:prstGeom prst="rect">
            <a:avLst/>
          </a:prstGeom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</a:p>
        </p:txBody>
      </p:sp>
    </p:spTree>
    <p:extLst>
      <p:ext uri="{BB962C8B-B14F-4D97-AF65-F5344CB8AC3E}">
        <p14:creationId xmlns:p14="http://schemas.microsoft.com/office/powerpoint/2010/main" val="2775426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Words>2031</Words>
  <Application>Microsoft Macintosh PowerPoint</Application>
  <PresentationFormat>On-screen Show (16:9)</PresentationFormat>
  <Paragraphs>432</Paragraphs>
  <Slides>76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Arial Black</vt:lpstr>
      <vt:lpstr>Calibri</vt:lpstr>
      <vt:lpstr>Arial</vt:lpstr>
      <vt:lpstr>Wingdings</vt:lpstr>
      <vt:lpstr>Courier New</vt:lpstr>
      <vt:lpstr>ＭＳ Ｐゴシック</vt:lpstr>
      <vt:lpstr>Calibri Light</vt:lpstr>
      <vt:lpstr>SimSun</vt:lpstr>
      <vt:lpstr>Cambria</vt:lpstr>
      <vt:lpstr>Mongolian Baiti</vt:lpstr>
      <vt:lpstr>Times New Roman</vt:lpstr>
      <vt:lpstr>Office Theme</vt:lpstr>
      <vt:lpstr>PowerPoint Presentation</vt:lpstr>
      <vt:lpstr>AGENDA</vt:lpstr>
      <vt:lpstr>AGENDA</vt:lpstr>
      <vt:lpstr>I.CONTAINER RECALL</vt:lpstr>
      <vt:lpstr>I.CONTAINER RECALL</vt:lpstr>
      <vt:lpstr>I.CONTAINER RECALL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KUBERNETES, WHY ?</vt:lpstr>
      <vt:lpstr>PowerPoint Presentation</vt:lpstr>
      <vt:lpstr>PowerPoint Presentation</vt:lpstr>
      <vt:lpstr>AGENDA</vt:lpstr>
      <vt:lpstr>Architecture Overview</vt:lpstr>
      <vt:lpstr>Master (Control plane for Kubernetes)</vt:lpstr>
      <vt:lpstr>Nodes/Workers</vt:lpstr>
      <vt:lpstr>Additional Services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Equality-based selectors</vt:lpstr>
      <vt:lpstr>Set-based selectors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K8S AUTHENTICATION MODEL</vt:lpstr>
      <vt:lpstr>Architecture Overview</vt:lpstr>
      <vt:lpstr>PowerPoint Presentation</vt:lpstr>
      <vt:lpstr>[Cluster]Role</vt:lpstr>
      <vt:lpstr>[Cluster]RoleBinding</vt:lpstr>
      <vt:lpstr>PowerPoint Presentation</vt:lpstr>
      <vt:lpstr>PowerPoint Presentation</vt:lpstr>
      <vt:lpstr>PowerPoint Presentation</vt:lpstr>
      <vt:lpstr>Containers talks in same Pod:  + Use the same ClusterIP + Communicate via IPC/not via network</vt:lpstr>
      <vt:lpstr>Pods talks in  same Node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QUESTIONS &amp;                         a little ANSWERS</vt:lpstr>
      <vt:lpstr>PowerPoint Presentation</vt:lpstr>
      <vt:lpstr>   # Deploy resources through manifest kubectl create -f &lt;name_of_manifeset&gt; Ex: kubectl create -f nginx.yaml  # Delete resource trough manifest kubectl delete -f &lt;name_of_manifeset&gt; Ex: kubectl delete  -f nginx.yaml  # List resource on specific namespace,  # if not specify (--namespace=default) will be used. kubectl get   pods              --namespace=foo                     deployments        rolebindings                     …….. # Get running logs of specific pod kubectl logs &lt;name_of_pod&gt;              # Get details of resource (endpoint, configuration, container, resource usage,..) kubectl describe pods               &lt;name_of_pod&gt;  --namespace=foo        deployments &lt;name_of_deployment&gt;                              rolebindings &lt;name_of_rolebindings&gt;                              ….  </vt:lpstr>
      <vt:lpstr> # Check the status of control plan (master node) kubectl get componentstatuses  # Get ALL pods/deployement/services/nodes kb get ingress,nodes,pods,services,deployments --all-namespaces kb get all --all-namespaces  # Export information about pods/deployment/services/nodes into YAML,JSON,... kubectl get nodes -o yaml | grep ExternalIP -C 1 kubectl get pods -o yaml | grep podIP  # Export information with COLUMN Customization kubectl get po -o custom-columns=POD:metadata.name,NODE:spec.nodeName --sort-by spec.nodeName -n kube-system  # View resource usage on each pod/node kubectl top pods/nodes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Huynh Thai Bao</dc:creator>
  <cp:lastModifiedBy>Microsoft Office User</cp:lastModifiedBy>
  <cp:revision>257</cp:revision>
  <dcterms:modified xsi:type="dcterms:W3CDTF">2019-03-05T17:30:01Z</dcterms:modified>
</cp:coreProperties>
</file>